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Josefin Slab"/>
      <p:regular r:id="rId25"/>
      <p:bold r:id="rId26"/>
      <p:italic r:id="rId27"/>
      <p:boldItalic r:id="rId28"/>
    </p:embeddedFont>
    <p:embeddedFont>
      <p:font typeface="Anton"/>
      <p:regular r:id="rId29"/>
    </p:embeddedFont>
    <p:embeddedFont>
      <p:font typeface="Fira Sans Condensed Light"/>
      <p:regular r:id="rId30"/>
      <p:bold r:id="rId31"/>
      <p:italic r:id="rId32"/>
      <p:boldItalic r:id="rId33"/>
    </p:embeddedFont>
    <p:embeddedFont>
      <p:font typeface="Fira Sans Condensed"/>
      <p:regular r:id="rId34"/>
      <p:bold r:id="rId35"/>
      <p:italic r:id="rId36"/>
      <p:boldItalic r:id="rId37"/>
    </p:embeddedFont>
    <p:embeddedFont>
      <p:font typeface="Advent Pro Light"/>
      <p:regular r:id="rId38"/>
      <p:bold r:id="rId39"/>
    </p:embeddedFont>
    <p:embeddedFont>
      <p:font typeface="Rajdhani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regular.fntdata"/><Relationship Id="rId20" Type="http://schemas.openxmlformats.org/officeDocument/2006/relationships/slide" Target="slides/slide16.xml"/><Relationship Id="rId41" Type="http://schemas.openxmlformats.org/officeDocument/2006/relationships/font" Target="fonts/Rajdhani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bold.fntdata"/><Relationship Id="rId25" Type="http://schemas.openxmlformats.org/officeDocument/2006/relationships/font" Target="fonts/JosefinSlab-regular.fntdata"/><Relationship Id="rId28" Type="http://schemas.openxmlformats.org/officeDocument/2006/relationships/font" Target="fonts/JosefinSlab-boldItalic.fntdata"/><Relationship Id="rId27" Type="http://schemas.openxmlformats.org/officeDocument/2006/relationships/font" Target="fonts/JosefinSlab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to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Light-bold.fntdata"/><Relationship Id="rId30" Type="http://schemas.openxmlformats.org/officeDocument/2006/relationships/font" Target="fonts/FiraSansCondensedLight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Light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Light-italic.fntdata"/><Relationship Id="rId13" Type="http://schemas.openxmlformats.org/officeDocument/2006/relationships/slide" Target="slides/slide9.xml"/><Relationship Id="rId35" Type="http://schemas.openxmlformats.org/officeDocument/2006/relationships/font" Target="fonts/FiraSansCondensed-bold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Condensed-italic.fntdata"/><Relationship Id="rId17" Type="http://schemas.openxmlformats.org/officeDocument/2006/relationships/slide" Target="slides/slide13.xml"/><Relationship Id="rId39" Type="http://schemas.openxmlformats.org/officeDocument/2006/relationships/font" Target="fonts/AdventProLight-bold.fntdata"/><Relationship Id="rId16" Type="http://schemas.openxmlformats.org/officeDocument/2006/relationships/slide" Target="slides/slide12.xml"/><Relationship Id="rId38" Type="http://schemas.openxmlformats.org/officeDocument/2006/relationships/font" Target="fonts/AdventPro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ed40aae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ed40aae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ed40aaea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ed40aae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ed40aaea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ed40aaea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ed40aaea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ed40aaea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ed40aaea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ed40aaea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ed40aae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ed40aae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ed40aaea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ed40aaea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ed40aaea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ed40aaea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ed40aaea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ed40aaea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ed40aaea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ed40aaea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8a6ee8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8a6ee8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98bb5640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98bb5640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ed40aa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ed40aa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d40aae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d40aae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ed40aae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ed40aae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ed40aaea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ed40aae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d40aaea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d40aae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ed40aaea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ed40aaea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Relationship Id="rId4" Type="http://schemas.openxmlformats.org/officeDocument/2006/relationships/image" Target="../media/image29.jpg"/><Relationship Id="rId5" Type="http://schemas.openxmlformats.org/officeDocument/2006/relationships/image" Target="../media/image32.jpg"/><Relationship Id="rId6" Type="http://schemas.openxmlformats.org/officeDocument/2006/relationships/image" Target="../media/image4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jdhani"/>
                <a:ea typeface="Rajdhani"/>
                <a:cs typeface="Rajdhani"/>
                <a:sym typeface="Rajdhani"/>
              </a:rPr>
              <a:t>COMP 4475</a:t>
            </a:r>
            <a:endParaRPr sz="4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jdhani"/>
                <a:ea typeface="Rajdhani"/>
                <a:cs typeface="Rajdhani"/>
                <a:sym typeface="Rajdhani"/>
              </a:rPr>
              <a:t>Topics Artificial Intelligence</a:t>
            </a:r>
            <a:endParaRPr sz="40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ajdhani"/>
                <a:ea typeface="Rajdhani"/>
                <a:cs typeface="Rajdhani"/>
                <a:sym typeface="Rajdhani"/>
              </a:rPr>
              <a:t>Project 2: ML in Julia-Natural Language Processing</a:t>
            </a:r>
            <a:endParaRPr sz="40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2573800" y="4517350"/>
            <a:ext cx="34485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</a:t>
            </a: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Rakshit Saxena 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0905094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" y="152400"/>
            <a:ext cx="4917725" cy="41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175" y="152400"/>
            <a:ext cx="39184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815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850" y="3418275"/>
            <a:ext cx="6084276" cy="11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0751" y="152400"/>
            <a:ext cx="3360850" cy="301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811000"/>
            <a:ext cx="2582536" cy="218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CorpusLoaders.jl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have downloaded IMDB reviews which contain positive and negative reviews about movies. More than 50000 reviews are there.</a:t>
            </a:r>
            <a:endParaRPr sz="1800"/>
          </a:p>
        </p:txBody>
      </p:sp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200" y="152400"/>
            <a:ext cx="5343525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type="title"/>
          </p:nvPr>
        </p:nvSpPr>
        <p:spPr>
          <a:xfrm>
            <a:off x="835825" y="120950"/>
            <a:ext cx="71472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Now we convert the document into an array of array of strings, similarly we do it for both negative and positive and train and test models  </a:t>
            </a:r>
            <a:endParaRPr sz="2000"/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8495"/>
            <a:ext cx="9143999" cy="248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 I use, unicode.jl and make a function to remove </a:t>
            </a:r>
            <a:r>
              <a:rPr lang="en" sz="1800"/>
              <a:t>unnecessary</a:t>
            </a:r>
            <a:r>
              <a:rPr lang="en" sz="1800"/>
              <a:t> punctuation marks in the corpus</a:t>
            </a:r>
            <a:endParaRPr sz="1800"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625" y="1352550"/>
            <a:ext cx="5359400" cy="203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then convert it into the strings so that i can feed it to the convert_clean_arr function to remove the punctuation marks</a:t>
            </a:r>
            <a:endParaRPr sz="1800"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325" y="1834750"/>
            <a:ext cx="30670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025" y="2861075"/>
            <a:ext cx="30670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98650" y="324525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 to feed it to the model for sentiment analysis using Naive Bayes Classifier I have to convert it back to array of strings and then join all the strings as one large string</a:t>
            </a:r>
            <a:endParaRPr sz="1800"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200" y="152400"/>
            <a:ext cx="5359401" cy="265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476" y="2806000"/>
            <a:ext cx="7712123" cy="2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1285875" y="699575"/>
            <a:ext cx="72009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TextAnalysis.jl I import Naive Bayes Classifier, fit! And predict.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 there are two classifiers for our analysis i.e. Positive and Negative</a:t>
            </a:r>
            <a:endParaRPr sz="1800"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2429375"/>
            <a:ext cx="7594975" cy="17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Now, I fit the model in the classifier. By using fit!, I fit train_pos, train_neg, test_pos, test_neg models for analysis.</a:t>
            </a:r>
            <a:endParaRPr sz="1800"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700" y="195275"/>
            <a:ext cx="38105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107150" y="99525"/>
            <a:ext cx="89154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Predictions:</a:t>
            </a:r>
            <a:endParaRPr sz="1800"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50" y="578650"/>
            <a:ext cx="7136601" cy="43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anchorCtr="0" anchor="t" bIns="91425" lIns="234000" spcFirstLastPara="1" rIns="234000" wrap="square" tIns="23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Guys, I am Rakshit Saxena and I have made a project on Machine Learning in Julia.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Julia is a high-level dynamic programming language (with statically-typed features too). It is used for computational science like machine learning, computational linguistics, artificial intelligence, data visualization, data science.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 project is based on Word Embedding in Julia.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have used TextAnalysis.jl for NaiveBayesClassifier model for sentiment analysis for corpus of IMDB reviews.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-Rakshit Saxena</a:t>
            </a:r>
            <a:endParaRPr/>
          </a:p>
        </p:txBody>
      </p:sp>
      <p:pic>
        <p:nvPicPr>
          <p:cNvPr id="219" name="Google Shape;2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28" y="1970175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 rotWithShape="1">
          <a:blip r:embed="rId5">
            <a:alphaModFix/>
          </a:blip>
          <a:srcRect b="0" l="25302" r="25297" t="0"/>
          <a:stretch/>
        </p:blipFill>
        <p:spPr>
          <a:xfrm>
            <a:off x="5268950" y="1356950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Packages used</a:t>
            </a:r>
            <a:endParaRPr sz="3500"/>
          </a:p>
        </p:txBody>
      </p:sp>
      <p:sp>
        <p:nvSpPr>
          <p:cNvPr id="112" name="Google Shape;112;p24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for word vectors i have used Embeddings.jl. From Embeddings i get </a:t>
            </a:r>
            <a:r>
              <a:rPr lang="en"/>
              <a:t>pre trained</a:t>
            </a:r>
            <a:r>
              <a:rPr lang="en"/>
              <a:t> word embeddings for about 3 million words in the english language.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cosine formula, I have used Distances.jl.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plotting graphs I have used Plots.jl.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also used wordtokenizers and text analysis, Corpus loaders for </a:t>
            </a:r>
            <a:r>
              <a:rPr lang="en"/>
              <a:t>sentiment</a:t>
            </a:r>
            <a:r>
              <a:rPr lang="en"/>
              <a:t> analysis for IMDB reviews  </a:t>
            </a:r>
            <a:endParaRPr/>
          </a:p>
        </p:txBody>
      </p:sp>
      <p:cxnSp>
        <p:nvCxnSpPr>
          <p:cNvPr id="113" name="Google Shape;113;p24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Importing Packages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 </a:t>
            </a:r>
            <a:r>
              <a:rPr lang="en" sz="1800"/>
              <a:t>loading</a:t>
            </a:r>
            <a:r>
              <a:rPr lang="en" sz="1800"/>
              <a:t> the Google Word2Vec pre trained embeddings</a:t>
            </a:r>
            <a:endParaRPr sz="1800"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875" y="1170400"/>
            <a:ext cx="5359400" cy="303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Then I make a function to get the index of words in the Embeddings table</a:t>
            </a:r>
            <a:endParaRPr sz="1800"/>
          </a:p>
        </p:txBody>
      </p:sp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900" y="538175"/>
            <a:ext cx="5359400" cy="430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687950" y="570975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 for getting the embeddings (vectors) for a specific word, it is a 300 element array with possibly 300 vectors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embeddings table is divided into an array of Vocab (which contains words) and embeddings(about 300 embeddings for each words) </a:t>
            </a:r>
            <a:endParaRPr sz="1800"/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400" y="152400"/>
            <a:ext cx="45809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Using Distances.jl i made a formula for calculating the cosine values between two different word vectors, this will further help us with similarity analysis between words</a:t>
            </a:r>
            <a:endParaRPr sz="1800"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800" y="883428"/>
            <a:ext cx="5565375" cy="341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Now, I have developed a function called Closest which returns a 25 element array of strings, it uses the cosine formula for calculating the closest words in regards to the word we have entered </a:t>
            </a:r>
            <a:endParaRPr sz="1800"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200" y="152400"/>
            <a:ext cx="5359400" cy="4266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8005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855" y="152400"/>
            <a:ext cx="4306744" cy="266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